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5"/>
  </p:notesMasterIdLst>
  <p:handoutMasterIdLst>
    <p:handoutMasterId r:id="rId16"/>
  </p:handoutMasterIdLst>
  <p:sldIdLst>
    <p:sldId id="469" r:id="rId2"/>
    <p:sldId id="382" r:id="rId3"/>
    <p:sldId id="451" r:id="rId4"/>
    <p:sldId id="460" r:id="rId5"/>
    <p:sldId id="461" r:id="rId6"/>
    <p:sldId id="463" r:id="rId7"/>
    <p:sldId id="462" r:id="rId8"/>
    <p:sldId id="464" r:id="rId9"/>
    <p:sldId id="465" r:id="rId10"/>
    <p:sldId id="466" r:id="rId11"/>
    <p:sldId id="467" r:id="rId12"/>
    <p:sldId id="468" r:id="rId13"/>
    <p:sldId id="452" r:id="rId14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80"/>
    <a:srgbClr val="CC9900"/>
    <a:srgbClr val="CCECFF"/>
    <a:srgbClr val="003399"/>
    <a:srgbClr val="0066CC"/>
    <a:srgbClr val="62A828"/>
    <a:srgbClr val="E3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82" autoAdjust="0"/>
    <p:restoredTop sz="94660"/>
  </p:normalViewPr>
  <p:slideViewPr>
    <p:cSldViewPr snapToObjects="1">
      <p:cViewPr varScale="1">
        <p:scale>
          <a:sx n="88" d="100"/>
          <a:sy n="88" d="100"/>
        </p:scale>
        <p:origin x="-972" y="-108"/>
      </p:cViewPr>
      <p:guideLst>
        <p:guide orient="horz" pos="8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748" y="6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2BD991-7E4F-4FB5-BADC-D211701DCD0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8131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07F8CD-D8D2-4802-90E2-69FFF3BB7FA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3721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9BEBA-0720-40B7-9ED8-2A1EECE32B78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2- </a:t>
            </a:r>
            <a:fld id="{858243BA-45E3-49F9-B063-53F23AD9CAF9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1897593050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6FDA5-E42A-442A-A1A3-784B36FBB0D6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CB3F3101-78A2-4041-9F6F-E8880A122343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4165732611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51299-6A01-4072-B279-F296DDDDF899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CAAC4D4B-69DB-4B05-9DAF-E44ECDDA500B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4162088754"/>
      </p:ext>
    </p:extLst>
  </p:cSld>
  <p:clrMapOvr>
    <a:masterClrMapping/>
  </p:clrMapOvr>
  <p:transition spd="med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228600"/>
            <a:ext cx="8288338" cy="586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B4A05-3F55-46EB-97FF-0724652A8EDC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2- </a:t>
            </a:r>
            <a:fld id="{CBC9E17E-2FAD-4F32-9D1C-A75A763E097D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3708896134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36565-D78F-454B-A240-913DBAADA23C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ABC86278-6BB1-4968-A059-BD4F6B283F6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351104686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8D571-1547-4D4B-99B1-79E04BB2D8B7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4C51DFD5-5BE2-48C1-B0AB-C46DFABBC738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1540830704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BCB2D-6358-42F3-BAB3-90B02ABD0858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BB588120-8B23-4A87-8F56-6458538EF58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856396978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77F21-99D0-44E8-8E4F-17DBC71C4359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5A549103-C972-43F9-8B98-1ADFFA3C7CE9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093891075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4500D-A6BD-4D56-BBFD-92308C869B9C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66B6AA55-2C3B-4F1E-917A-8DD1024EA995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4162039989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641D9-531F-4328-BD77-336205A97EA8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6F74DA57-5D52-4557-92C0-36CD2A1414C9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193312359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55FA-15DE-4E12-AD41-C47413D01B2E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CAEB225C-D7A0-441C-9913-4B7B23845445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748458293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8B0D7-A1FA-4C6F-9B71-6C821C108703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1- </a:t>
            </a:r>
            <a:fld id="{E0D6D0DC-08F4-4191-9FEA-C086D6A53B7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3467810968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91FDC9-D5EA-4C56-B4EE-99F41A90F8BA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err="1"/>
              <a:t>Copyrigh</a:t>
            </a:r>
            <a:r>
              <a:rPr lang="en-US"/>
              <a:t> © 2010 Pearson Education, Inc.  Publishing as Pearson Addison-Wesley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Slide 2- </a:t>
            </a:r>
            <a:fld id="{4DA90127-CF6A-406B-9FD0-0980EF903655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7" name="Rectangle 1031"/>
          <p:cNvSpPr>
            <a:spLocks noChangeArrowheads="1"/>
          </p:cNvSpPr>
          <p:nvPr userDrawn="1"/>
        </p:nvSpPr>
        <p:spPr bwMode="gray">
          <a:xfrm>
            <a:off x="0" y="0"/>
            <a:ext cx="127000" cy="6858000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1" r:id="rId1"/>
    <p:sldLayoutId id="2147484492" r:id="rId2"/>
    <p:sldLayoutId id="2147484493" r:id="rId3"/>
    <p:sldLayoutId id="2147484494" r:id="rId4"/>
    <p:sldLayoutId id="2147484495" r:id="rId5"/>
    <p:sldLayoutId id="2147484496" r:id="rId6"/>
    <p:sldLayoutId id="2147484497" r:id="rId7"/>
    <p:sldLayoutId id="2147484498" r:id="rId8"/>
    <p:sldLayoutId id="2147484499" r:id="rId9"/>
    <p:sldLayoutId id="2147484500" r:id="rId10"/>
    <p:sldLayoutId id="2147484501" r:id="rId11"/>
    <p:sldLayoutId id="2147484502" r:id="rId12"/>
  </p:sldLayoutIdLst>
  <p:transition spd="med">
    <p:pull dir="rd"/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3124200" y="1066800"/>
            <a:ext cx="3581400" cy="1470025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Times New Roman" pitchFamily="18" charset="0"/>
              </a:rPr>
              <a:t>4.4</a:t>
            </a:r>
            <a:endParaRPr lang="en-CA" dirty="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363686" y="3124200"/>
            <a:ext cx="3254375" cy="17526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Arial" charset="0"/>
                <a:cs typeface="Arial" charset="0"/>
              </a:rPr>
              <a:t>Mean Median Average</a:t>
            </a:r>
          </a:p>
        </p:txBody>
      </p:sp>
      <p:pic>
        <p:nvPicPr>
          <p:cNvPr id="64516" name="Picture 4" descr="Pearson-framed-logo_2color_P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6275388"/>
            <a:ext cx="1143000" cy="43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363663" y="6308725"/>
            <a:ext cx="1989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© 2010 Pearson Education, Inc.</a:t>
            </a:r>
            <a:br>
              <a:rPr lang="en-US" sz="1000"/>
            </a:br>
            <a:r>
              <a:rPr lang="en-US" sz="1000"/>
              <a:t>All rights reserved.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381000" y="1093788"/>
            <a:ext cx="8153400" cy="14970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Find the median for the following list of prices for men’s ties.</a:t>
            </a:r>
          </a:p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		$22, $15, $36, $18, $30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5</a:t>
            </a:r>
          </a:p>
        </p:txBody>
      </p:sp>
      <p:sp>
        <p:nvSpPr>
          <p:cNvPr id="59397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the Median for an Odd Number of Items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752D58CD-E321-4718-98A8-46BB3E81E836}" type="slidenum">
              <a:rPr 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CA" sz="1200" dirty="0">
              <a:solidFill>
                <a:srgbClr val="898989"/>
              </a:solidFill>
            </a:endParaRP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381000" y="2590800"/>
            <a:ext cx="838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First arrange the numbers in numerical order from smallest to largest.</a:t>
            </a:r>
          </a:p>
        </p:txBody>
      </p:sp>
      <p:sp>
        <p:nvSpPr>
          <p:cNvPr id="59405" name="Rectangle 13"/>
          <p:cNvSpPr>
            <a:spLocks noChangeArrowheads="1"/>
          </p:cNvSpPr>
          <p:nvPr/>
        </p:nvSpPr>
        <p:spPr bwMode="auto">
          <a:xfrm>
            <a:off x="2438400" y="3536950"/>
            <a:ext cx="3948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$15, $18, $22, $30, $36</a:t>
            </a:r>
          </a:p>
        </p:txBody>
      </p:sp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381000" y="4056063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Next, find the middle number in the list.</a:t>
            </a:r>
          </a:p>
        </p:txBody>
      </p:sp>
      <p:sp>
        <p:nvSpPr>
          <p:cNvPr id="59407" name="Rectangle 15"/>
          <p:cNvSpPr>
            <a:spLocks noChangeArrowheads="1"/>
          </p:cNvSpPr>
          <p:nvPr/>
        </p:nvSpPr>
        <p:spPr bwMode="auto">
          <a:xfrm>
            <a:off x="2452688" y="4575175"/>
            <a:ext cx="39481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$15, $18, $22, $30, $36</a:t>
            </a:r>
          </a:p>
        </p:txBody>
      </p:sp>
      <p:grpSp>
        <p:nvGrpSpPr>
          <p:cNvPr id="59417" name="Group 25"/>
          <p:cNvGrpSpPr>
            <a:grpSpLocks/>
          </p:cNvGrpSpPr>
          <p:nvPr/>
        </p:nvGrpSpPr>
        <p:grpSpPr bwMode="auto">
          <a:xfrm>
            <a:off x="3598863" y="5018088"/>
            <a:ext cx="1695450" cy="631825"/>
            <a:chOff x="2267" y="3161"/>
            <a:chExt cx="1068" cy="398"/>
          </a:xfrm>
        </p:grpSpPr>
        <p:sp>
          <p:nvSpPr>
            <p:cNvPr id="59410" name="Line 18"/>
            <p:cNvSpPr>
              <a:spLocks noChangeShapeType="1"/>
            </p:cNvSpPr>
            <p:nvPr/>
          </p:nvSpPr>
          <p:spPr bwMode="auto">
            <a:xfrm>
              <a:off x="2801" y="3161"/>
              <a:ext cx="0" cy="24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9411" name="Text Box 19"/>
            <p:cNvSpPr txBox="1">
              <a:spLocks noChangeArrowheads="1"/>
            </p:cNvSpPr>
            <p:nvPr/>
          </p:nvSpPr>
          <p:spPr bwMode="auto">
            <a:xfrm>
              <a:off x="2267" y="3328"/>
              <a:ext cx="10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0000FF"/>
                  </a:solidFill>
                  <a:latin typeface="Arial" charset="0"/>
                </a:rPr>
                <a:t>Middle number</a:t>
              </a:r>
            </a:p>
          </p:txBody>
        </p:sp>
      </p:grpSp>
      <p:sp>
        <p:nvSpPr>
          <p:cNvPr id="59412" name="Rectangle 20"/>
          <p:cNvSpPr>
            <a:spLocks noChangeArrowheads="1"/>
          </p:cNvSpPr>
          <p:nvPr/>
        </p:nvSpPr>
        <p:spPr bwMode="auto">
          <a:xfrm>
            <a:off x="381000" y="5805488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The median price is $22.</a:t>
            </a:r>
          </a:p>
        </p:txBody>
      </p:sp>
      <p:grpSp>
        <p:nvGrpSpPr>
          <p:cNvPr id="59416" name="Group 24"/>
          <p:cNvGrpSpPr>
            <a:grpSpLocks/>
          </p:cNvGrpSpPr>
          <p:nvPr/>
        </p:nvGrpSpPr>
        <p:grpSpPr bwMode="auto">
          <a:xfrm>
            <a:off x="2322513" y="5018088"/>
            <a:ext cx="1654175" cy="730250"/>
            <a:chOff x="1463" y="3161"/>
            <a:chExt cx="1042" cy="460"/>
          </a:xfrm>
        </p:grpSpPr>
        <p:sp>
          <p:nvSpPr>
            <p:cNvPr id="59408" name="AutoShape 16"/>
            <p:cNvSpPr>
              <a:spLocks/>
            </p:cNvSpPr>
            <p:nvPr/>
          </p:nvSpPr>
          <p:spPr bwMode="auto">
            <a:xfrm rot="5400000">
              <a:off x="1977" y="2729"/>
              <a:ext cx="96" cy="96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13" name="Text Box 21"/>
            <p:cNvSpPr txBox="1">
              <a:spLocks noChangeArrowheads="1"/>
            </p:cNvSpPr>
            <p:nvPr/>
          </p:nvSpPr>
          <p:spPr bwMode="auto">
            <a:xfrm>
              <a:off x="1463" y="3390"/>
              <a:ext cx="8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0000FF"/>
                  </a:solidFill>
                  <a:latin typeface="Arial" charset="0"/>
                </a:rPr>
                <a:t>Two below</a:t>
              </a:r>
            </a:p>
          </p:txBody>
        </p:sp>
      </p:grpSp>
      <p:grpSp>
        <p:nvGrpSpPr>
          <p:cNvPr id="59415" name="Group 23"/>
          <p:cNvGrpSpPr>
            <a:grpSpLocks/>
          </p:cNvGrpSpPr>
          <p:nvPr/>
        </p:nvGrpSpPr>
        <p:grpSpPr bwMode="auto">
          <a:xfrm>
            <a:off x="4876800" y="5018088"/>
            <a:ext cx="1911350" cy="696912"/>
            <a:chOff x="3072" y="3161"/>
            <a:chExt cx="1204" cy="439"/>
          </a:xfrm>
        </p:grpSpPr>
        <p:sp>
          <p:nvSpPr>
            <p:cNvPr id="59409" name="AutoShape 17"/>
            <p:cNvSpPr>
              <a:spLocks/>
            </p:cNvSpPr>
            <p:nvPr/>
          </p:nvSpPr>
          <p:spPr bwMode="auto">
            <a:xfrm rot="5400000">
              <a:off x="3504" y="2729"/>
              <a:ext cx="96" cy="96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14" name="Text Box 22"/>
            <p:cNvSpPr txBox="1">
              <a:spLocks noChangeArrowheads="1"/>
            </p:cNvSpPr>
            <p:nvPr/>
          </p:nvSpPr>
          <p:spPr bwMode="auto">
            <a:xfrm>
              <a:off x="3456" y="3369"/>
              <a:ext cx="8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0000FF"/>
                  </a:solidFill>
                  <a:latin typeface="Arial" charset="0"/>
                </a:rPr>
                <a:t>Two above</a:t>
              </a:r>
            </a:p>
          </p:txBody>
        </p:sp>
      </p:grp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9" grpId="0"/>
      <p:bldP spid="59405" grpId="0"/>
      <p:bldP spid="59406" grpId="0"/>
      <p:bldP spid="594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381000" y="1093788"/>
            <a:ext cx="8153400" cy="14970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Find the median for the following list of ages.</a:t>
            </a:r>
          </a:p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		49, 11, 62, 37, 29, 56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5</a:t>
            </a:r>
          </a:p>
        </p:txBody>
      </p:sp>
      <p:sp>
        <p:nvSpPr>
          <p:cNvPr id="60421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the Median for an Even Number of Items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688BFD0F-45E1-4E27-873C-7F2FCE1B7E14}" type="slidenum">
              <a:rPr lang="en-US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CA" sz="1200" dirty="0">
              <a:solidFill>
                <a:srgbClr val="898989"/>
              </a:solidFill>
            </a:endParaRPr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255588" y="2117725"/>
            <a:ext cx="838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First arrange the numbers in numerical order from smallest to largest. Then find the middle.</a:t>
            </a: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2322513" y="3063875"/>
            <a:ext cx="3549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11, 29, 37, 49, 56, 62</a:t>
            </a:r>
          </a:p>
        </p:txBody>
      </p:sp>
      <p:grpSp>
        <p:nvGrpSpPr>
          <p:cNvPr id="60438" name="Group 22"/>
          <p:cNvGrpSpPr>
            <a:grpSpLocks/>
          </p:cNvGrpSpPr>
          <p:nvPr/>
        </p:nvGrpSpPr>
        <p:grpSpPr bwMode="auto">
          <a:xfrm>
            <a:off x="3181350" y="3506788"/>
            <a:ext cx="2228850" cy="519112"/>
            <a:chOff x="2004" y="2209"/>
            <a:chExt cx="1404" cy="327"/>
          </a:xfrm>
        </p:grpSpPr>
        <p:sp>
          <p:nvSpPr>
            <p:cNvPr id="60427" name="AutoShape 11"/>
            <p:cNvSpPr>
              <a:spLocks/>
            </p:cNvSpPr>
            <p:nvPr/>
          </p:nvSpPr>
          <p:spPr bwMode="auto">
            <a:xfrm rot="5400000">
              <a:off x="2564" y="1912"/>
              <a:ext cx="96" cy="689"/>
            </a:xfrm>
            <a:prstGeom prst="rightBrace">
              <a:avLst>
                <a:gd name="adj1" fmla="val 59809"/>
                <a:gd name="adj2" fmla="val 50000"/>
              </a:avLst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0" name="Text Box 14"/>
            <p:cNvSpPr txBox="1">
              <a:spLocks noChangeArrowheads="1"/>
            </p:cNvSpPr>
            <p:nvPr/>
          </p:nvSpPr>
          <p:spPr bwMode="auto">
            <a:xfrm>
              <a:off x="2004" y="2305"/>
              <a:ext cx="14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0000FF"/>
                  </a:solidFill>
                  <a:latin typeface="Arial" charset="0"/>
                </a:rPr>
                <a:t>Middle two numbers</a:t>
              </a:r>
            </a:p>
          </p:txBody>
        </p:sp>
      </p:grpSp>
      <p:sp>
        <p:nvSpPr>
          <p:cNvPr id="60434" name="Rectangle 18"/>
          <p:cNvSpPr>
            <a:spLocks noChangeArrowheads="1"/>
          </p:cNvSpPr>
          <p:nvPr/>
        </p:nvSpPr>
        <p:spPr bwMode="auto">
          <a:xfrm>
            <a:off x="381000" y="4025900"/>
            <a:ext cx="838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The median age is the mean of the two middle numbers.</a:t>
            </a:r>
          </a:p>
        </p:txBody>
      </p:sp>
      <p:graphicFrame>
        <p:nvGraphicFramePr>
          <p:cNvPr id="60435" name="Object 19"/>
          <p:cNvGraphicFramePr>
            <a:graphicFrameLocks noChangeAspect="1"/>
          </p:cNvGraphicFramePr>
          <p:nvPr/>
        </p:nvGraphicFramePr>
        <p:xfrm>
          <a:off x="1976438" y="4916488"/>
          <a:ext cx="2716212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3" name="Equation" r:id="rId3" imgW="1257120" imgH="393480" progId="Equation.DSMT4">
                  <p:embed/>
                </p:oleObj>
              </mc:Choice>
              <mc:Fallback>
                <p:oleObj name="Equation" r:id="rId3" imgW="125712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4916488"/>
                        <a:ext cx="2716212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6" name="Object 20"/>
          <p:cNvGraphicFramePr>
            <a:graphicFrameLocks noChangeAspect="1"/>
          </p:cNvGraphicFramePr>
          <p:nvPr/>
        </p:nvGraphicFramePr>
        <p:xfrm>
          <a:off x="4776788" y="4916488"/>
          <a:ext cx="849312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4" name="Equation" r:id="rId5" imgW="393480" imgH="393480" progId="Equation.DSMT4">
                  <p:embed/>
                </p:oleObj>
              </mc:Choice>
              <mc:Fallback>
                <p:oleObj name="Equation" r:id="rId5" imgW="39348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4916488"/>
                        <a:ext cx="849312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7" name="Object 21"/>
          <p:cNvGraphicFramePr>
            <a:graphicFrameLocks noChangeAspect="1"/>
          </p:cNvGraphicFramePr>
          <p:nvPr/>
        </p:nvGraphicFramePr>
        <p:xfrm>
          <a:off x="5626100" y="5108575"/>
          <a:ext cx="16700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5" name="Equation" r:id="rId7" imgW="774360" imgH="203040" progId="Equation.DSMT4">
                  <p:embed/>
                </p:oleObj>
              </mc:Choice>
              <mc:Fallback>
                <p:oleObj name="Equation" r:id="rId7" imgW="77436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5108575"/>
                        <a:ext cx="16700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  <p:bldP spid="604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381000" y="1093788"/>
            <a:ext cx="8153400" cy="14970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Find the mode for each list of numbers.</a:t>
            </a:r>
          </a:p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6</a:t>
            </a:r>
          </a:p>
        </p:txBody>
      </p:sp>
      <p:sp>
        <p:nvSpPr>
          <p:cNvPr id="62469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the Mode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FF6A67D0-5997-4877-92DF-659913198FD0}" type="slidenum">
              <a:rPr 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CA" sz="1200" dirty="0">
              <a:solidFill>
                <a:srgbClr val="898989"/>
              </a:solidFill>
            </a:endParaRPr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255588" y="1785938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a.   12, 41, 16, 73, 16, 24</a:t>
            </a:r>
          </a:p>
        </p:txBody>
      </p:sp>
      <p:sp>
        <p:nvSpPr>
          <p:cNvPr id="62475" name="Rectangle 11"/>
          <p:cNvSpPr>
            <a:spLocks noChangeArrowheads="1"/>
          </p:cNvSpPr>
          <p:nvPr/>
        </p:nvSpPr>
        <p:spPr bwMode="auto">
          <a:xfrm>
            <a:off x="501650" y="2376488"/>
            <a:ext cx="838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The number 16 occurs most often and is therefore the mode.</a:t>
            </a:r>
          </a:p>
        </p:txBody>
      </p:sp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255588" y="3367088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b.   926, 924, 921, 928, 921, 926, 923, 927</a:t>
            </a:r>
          </a:p>
        </p:txBody>
      </p:sp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609600" y="4100513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Both 921 and 926 occur twice, so each is a mode.</a:t>
            </a:r>
          </a:p>
        </p:txBody>
      </p:sp>
      <p:sp>
        <p:nvSpPr>
          <p:cNvPr id="62481" name="Rectangle 17"/>
          <p:cNvSpPr>
            <a:spLocks noChangeArrowheads="1"/>
          </p:cNvSpPr>
          <p:nvPr/>
        </p:nvSpPr>
        <p:spPr bwMode="auto">
          <a:xfrm>
            <a:off x="255588" y="4738688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c.   $14,715, $10,917, $18,726, $11,946, $17,391</a:t>
            </a:r>
          </a:p>
        </p:txBody>
      </p:sp>
      <p:sp>
        <p:nvSpPr>
          <p:cNvPr id="62482" name="Rectangle 18"/>
          <p:cNvSpPr>
            <a:spLocks noChangeArrowheads="1"/>
          </p:cNvSpPr>
          <p:nvPr/>
        </p:nvSpPr>
        <p:spPr bwMode="auto">
          <a:xfrm>
            <a:off x="609600" y="5486400"/>
            <a:ext cx="838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No number occurs more than once. The list has </a:t>
            </a:r>
            <a:r>
              <a:rPr lang="en-US" sz="2800" i="1">
                <a:latin typeface="Arial" charset="0"/>
                <a:cs typeface="Arial" charset="0"/>
              </a:rPr>
              <a:t>no mode.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/>
      <p:bldP spid="62475" grpId="0"/>
      <p:bldP spid="62479" grpId="0"/>
      <p:bldP spid="62480" grpId="0"/>
      <p:bldP spid="62481" grpId="0"/>
      <p:bldP spid="624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27AF2255-0FCF-48AC-A84A-57D3C63B17F3}" type="slidenum">
              <a:rPr 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CA" sz="1200" dirty="0">
              <a:solidFill>
                <a:srgbClr val="898989"/>
              </a:solidFill>
            </a:endParaRPr>
          </a:p>
        </p:txBody>
      </p:sp>
      <p:pic>
        <p:nvPicPr>
          <p:cNvPr id="4403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3820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srgbClr val="898989"/>
                </a:solidFill>
              </a:rPr>
              <a:t>Slide </a:t>
            </a:r>
            <a:r>
              <a:rPr lang="en-US" sz="1200" dirty="0">
                <a:solidFill>
                  <a:srgbClr val="898989"/>
                </a:solidFill>
              </a:rPr>
              <a:t>4</a:t>
            </a:r>
            <a:r>
              <a:rPr lang="en-US" sz="1200" dirty="0" smtClean="0">
                <a:solidFill>
                  <a:srgbClr val="898989"/>
                </a:solidFill>
              </a:rPr>
              <a:t>.4- </a:t>
            </a:r>
            <a:fld id="{FC7C0535-5BD3-494B-B0CC-448E26F49B19}" type="slidenum">
              <a:rPr lang="en-US" sz="1200" smtClean="0">
                <a:solidFill>
                  <a:srgbClr val="898989"/>
                </a:solidFill>
              </a:rPr>
              <a:pPr eaLnBrk="1" hangingPunct="1"/>
              <a:t>2</a:t>
            </a:fld>
            <a:endParaRPr lang="en-CA" sz="1200" dirty="0" smtClean="0">
              <a:solidFill>
                <a:srgbClr val="898989"/>
              </a:solidFill>
            </a:endParaRPr>
          </a:p>
        </p:txBody>
      </p:sp>
      <p:sp>
        <p:nvSpPr>
          <p:cNvPr id="24580" name="Content Placeholder 1"/>
          <p:cNvSpPr>
            <a:spLocks noGrp="1"/>
          </p:cNvSpPr>
          <p:nvPr>
            <p:ph/>
          </p:nvPr>
        </p:nvSpPr>
        <p:spPr>
          <a:xfrm>
            <a:off x="381000" y="609600"/>
            <a:ext cx="8288338" cy="54864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When analyzing data, one of the first things to look for is a measure of </a:t>
            </a:r>
            <a:r>
              <a:rPr lang="en-US" i="1" smtClean="0">
                <a:latin typeface="Arial" charset="0"/>
                <a:cs typeface="Arial" charset="0"/>
              </a:rPr>
              <a:t>central tendency</a:t>
            </a:r>
            <a:r>
              <a:rPr lang="en-US" smtClean="0">
                <a:latin typeface="Arial" charset="0"/>
                <a:cs typeface="Arial" charset="0"/>
              </a:rPr>
              <a:t> – a single number that we can use to represent the entire list of numbers.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3516313"/>
            <a:ext cx="8178800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92125" y="2590800"/>
            <a:ext cx="81772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One such measure is the </a:t>
            </a:r>
            <a:r>
              <a:rPr lang="en-US" sz="2800" i="1">
                <a:latin typeface="Arial" charset="0"/>
                <a:cs typeface="Arial" charset="0"/>
              </a:rPr>
              <a:t>average </a:t>
            </a:r>
            <a:r>
              <a:rPr lang="en-US" sz="2800">
                <a:latin typeface="Arial" charset="0"/>
                <a:cs typeface="Arial" charset="0"/>
              </a:rPr>
              <a:t>or </a:t>
            </a:r>
            <a:r>
              <a:rPr lang="en-US" sz="2800" b="1">
                <a:latin typeface="Arial" charset="0"/>
                <a:cs typeface="Arial" charset="0"/>
              </a:rPr>
              <a:t>mean</a:t>
            </a:r>
            <a:r>
              <a:rPr lang="en-US" sz="280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/>
          </p:nvPr>
        </p:nvSpPr>
        <p:spPr>
          <a:xfrm>
            <a:off x="381000" y="1093788"/>
            <a:ext cx="8153400" cy="1497012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Kaylee has test scores of 91, 88, 82, 95, 80, and 98. Find the mean (average) of her scores.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2057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the Mean</a:t>
            </a:r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BBB7F88A-FC75-4B90-987E-1ACEB8C7A1D5}" type="slidenum">
              <a:rPr lang="en-US" sz="1200" smtClean="0">
                <a:solidFill>
                  <a:srgbClr val="898989"/>
                </a:solidFill>
              </a:rPr>
              <a:pPr eaLnBrk="1" hangingPunct="1"/>
              <a:t>3</a:t>
            </a:fld>
            <a:endParaRPr lang="en-CA" sz="1200" dirty="0" smtClean="0">
              <a:solidFill>
                <a:srgbClr val="898989"/>
              </a:solidFill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381000" y="2330450"/>
            <a:ext cx="838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Use the formula for finding the mean.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962150" y="2921000"/>
          <a:ext cx="507365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2349360" imgH="393480" progId="Equation.DSMT4">
                  <p:embed/>
                </p:oleObj>
              </mc:Choice>
              <mc:Fallback>
                <p:oleObj name="Equation" r:id="rId3" imgW="234936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2921000"/>
                        <a:ext cx="507365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981200" y="3770313"/>
          <a:ext cx="1947863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901440" imgH="393480" progId="Equation.DSMT4">
                  <p:embed/>
                </p:oleObj>
              </mc:Choice>
              <mc:Fallback>
                <p:oleObj name="Equation" r:id="rId5" imgW="901440" imgH="393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70313"/>
                        <a:ext cx="1947863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1981200" y="4810125"/>
          <a:ext cx="16732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774360" imgH="177480" progId="Equation.DSMT4">
                  <p:embed/>
                </p:oleObj>
              </mc:Choice>
              <mc:Fallback>
                <p:oleObj name="Equation" r:id="rId7" imgW="77436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10125"/>
                        <a:ext cx="16732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914400" y="5486400"/>
            <a:ext cx="838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Kaylee has a mean score of 89.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 dirty="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  <p:bldP spid="20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381000" y="1093788"/>
            <a:ext cx="8153400" cy="14970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The sales at a local farmer’s market each day last week were</a:t>
            </a:r>
          </a:p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	$104, $81, $92, $112, $75, $138, $155</a:t>
            </a:r>
          </a:p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Find the mean daily sales to the nearest cent.</a:t>
            </a:r>
          </a:p>
          <a:p>
            <a:pPr marL="0" indent="0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53253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Applying the Average or Mean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C2500819-B834-41BD-85B7-0C5D163945B8}" type="slidenum">
              <a:rPr 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CA" sz="1200" dirty="0">
              <a:solidFill>
                <a:srgbClr val="898989"/>
              </a:solidFill>
            </a:endParaRPr>
          </a:p>
        </p:txBody>
      </p:sp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914400" y="3344863"/>
          <a:ext cx="7789863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Equation" r:id="rId3" imgW="3606480" imgH="393480" progId="Equation.DSMT4">
                  <p:embed/>
                </p:oleObj>
              </mc:Choice>
              <mc:Fallback>
                <p:oleObj name="Equation" r:id="rId3" imgW="360648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44863"/>
                        <a:ext cx="7789863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954088" y="4194175"/>
          <a:ext cx="213995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" name="Equation" r:id="rId5" imgW="990360" imgH="393480" progId="Equation.DSMT4">
                  <p:embed/>
                </p:oleObj>
              </mc:Choice>
              <mc:Fallback>
                <p:oleObj name="Equation" r:id="rId5" imgW="99036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4194175"/>
                        <a:ext cx="213995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954088" y="5178425"/>
          <a:ext cx="25241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Equation" r:id="rId7" imgW="1168200" imgH="190440" progId="Equation.DSMT4">
                  <p:embed/>
                </p:oleObj>
              </mc:Choice>
              <mc:Fallback>
                <p:oleObj name="Equation" r:id="rId7" imgW="1168200" imgH="190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5178425"/>
                        <a:ext cx="25241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609600" y="5837238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The mean daily sales at the market was $108.14.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381000" y="823913"/>
            <a:ext cx="8153400" cy="14970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A garbage man tracks the number of garbage bags collected per house for the first neighborhood of his route. Find the weighted mean.</a:t>
            </a:r>
          </a:p>
          <a:p>
            <a:pPr marL="0" indent="0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54277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Understanding the Weighted Mean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3427F616-4E3F-44CE-A56D-48009F31DB3D}" type="slidenum">
              <a:rPr 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CA" sz="1200" dirty="0">
              <a:solidFill>
                <a:srgbClr val="898989"/>
              </a:solidFill>
            </a:endParaRPr>
          </a:p>
        </p:txBody>
      </p:sp>
      <p:graphicFrame>
        <p:nvGraphicFramePr>
          <p:cNvPr id="54320" name="Group 48"/>
          <p:cNvGraphicFramePr>
            <a:graphicFrameLocks noGrp="1"/>
          </p:cNvGraphicFramePr>
          <p:nvPr/>
        </p:nvGraphicFramePr>
        <p:xfrm>
          <a:off x="2057400" y="2657475"/>
          <a:ext cx="4953000" cy="3211515"/>
        </p:xfrm>
        <a:graphic>
          <a:graphicData uri="http://schemas.openxmlformats.org/drawingml/2006/table">
            <a:tbl>
              <a:tblPr/>
              <a:tblGrid>
                <a:gridCol w="2476500"/>
                <a:gridCol w="24765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of bags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280988" y="1189038"/>
            <a:ext cx="8582025" cy="14970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To find the mean, multiply the number of bags by its frequency. Then add the products. Next, add the number in the frequency column to find the total number of bags.</a:t>
            </a:r>
          </a:p>
          <a:p>
            <a:pPr marL="0" indent="0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3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continued</a:t>
            </a:r>
          </a:p>
        </p:txBody>
      </p:sp>
      <p:sp>
        <p:nvSpPr>
          <p:cNvPr id="56325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Understanding the Weighted Mean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6B231E09-284D-4E8D-A939-1E83C9582C1F}" type="slidenum">
              <a:rPr 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CA" sz="1200" dirty="0">
              <a:solidFill>
                <a:srgbClr val="898989"/>
              </a:solidFill>
            </a:endParaRPr>
          </a:p>
        </p:txBody>
      </p:sp>
      <p:graphicFrame>
        <p:nvGraphicFramePr>
          <p:cNvPr id="56400" name="Group 80"/>
          <p:cNvGraphicFramePr>
            <a:graphicFrameLocks noGrp="1"/>
          </p:cNvGraphicFramePr>
          <p:nvPr/>
        </p:nvGraphicFramePr>
        <p:xfrm>
          <a:off x="762000" y="2614613"/>
          <a:ext cx="7429500" cy="3667127"/>
        </p:xfrm>
        <a:graphic>
          <a:graphicData uri="http://schemas.openxmlformats.org/drawingml/2006/table">
            <a:tbl>
              <a:tblPr/>
              <a:tblGrid>
                <a:gridCol w="2057400"/>
                <a:gridCol w="1752600"/>
                <a:gridCol w="36195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of bags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Product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6394" name="Rectangle 74"/>
          <p:cNvSpPr>
            <a:spLocks noChangeArrowheads="1"/>
          </p:cNvSpPr>
          <p:nvPr/>
        </p:nvSpPr>
        <p:spPr bwMode="auto">
          <a:xfrm>
            <a:off x="5692775" y="3544888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(2 ∙ 5) = 10</a:t>
            </a:r>
          </a:p>
        </p:txBody>
      </p:sp>
      <p:sp>
        <p:nvSpPr>
          <p:cNvPr id="56395" name="Rectangle 75"/>
          <p:cNvSpPr>
            <a:spLocks noChangeArrowheads="1"/>
          </p:cNvSpPr>
          <p:nvPr/>
        </p:nvSpPr>
        <p:spPr bwMode="auto">
          <a:xfrm>
            <a:off x="5678488" y="3074988"/>
            <a:ext cx="1495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(1 ∙ 2) = 2</a:t>
            </a:r>
          </a:p>
        </p:txBody>
      </p:sp>
      <p:sp>
        <p:nvSpPr>
          <p:cNvPr id="56396" name="Rectangle 76"/>
          <p:cNvSpPr>
            <a:spLocks noChangeArrowheads="1"/>
          </p:cNvSpPr>
          <p:nvPr/>
        </p:nvSpPr>
        <p:spPr bwMode="auto">
          <a:xfrm>
            <a:off x="5721350" y="5368925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(6 ∙ 5) = 30</a:t>
            </a:r>
          </a:p>
        </p:txBody>
      </p:sp>
      <p:sp>
        <p:nvSpPr>
          <p:cNvPr id="56397" name="Rectangle 77"/>
          <p:cNvSpPr>
            <a:spLocks noChangeArrowheads="1"/>
          </p:cNvSpPr>
          <p:nvPr/>
        </p:nvSpPr>
        <p:spPr bwMode="auto">
          <a:xfrm>
            <a:off x="5721350" y="4460875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(4 ∙ 8) = 32</a:t>
            </a:r>
          </a:p>
        </p:txBody>
      </p:sp>
      <p:sp>
        <p:nvSpPr>
          <p:cNvPr id="56398" name="Rectangle 78"/>
          <p:cNvSpPr>
            <a:spLocks noChangeArrowheads="1"/>
          </p:cNvSpPr>
          <p:nvPr/>
        </p:nvSpPr>
        <p:spPr bwMode="auto">
          <a:xfrm>
            <a:off x="5721350" y="4918075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(5 ∙ 7) = 35</a:t>
            </a:r>
          </a:p>
        </p:txBody>
      </p:sp>
      <p:sp>
        <p:nvSpPr>
          <p:cNvPr id="56399" name="Rectangle 79"/>
          <p:cNvSpPr>
            <a:spLocks noChangeArrowheads="1"/>
          </p:cNvSpPr>
          <p:nvPr/>
        </p:nvSpPr>
        <p:spPr bwMode="auto">
          <a:xfrm>
            <a:off x="5721350" y="4016375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(3 ∙ 4) = 12</a:t>
            </a:r>
          </a:p>
        </p:txBody>
      </p:sp>
      <p:sp>
        <p:nvSpPr>
          <p:cNvPr id="56401" name="Rectangle 81"/>
          <p:cNvSpPr>
            <a:spLocks noChangeArrowheads="1"/>
          </p:cNvSpPr>
          <p:nvPr/>
        </p:nvSpPr>
        <p:spPr bwMode="auto">
          <a:xfrm>
            <a:off x="6692900" y="5826125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121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95" grpId="0"/>
      <p:bldP spid="56396" grpId="0"/>
      <p:bldP spid="56398" grpId="0"/>
      <p:bldP spid="564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381000" y="1219200"/>
            <a:ext cx="8153400" cy="149701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Finally divide the totals. Round to the nearest hundredth.</a:t>
            </a:r>
          </a:p>
          <a:p>
            <a:pPr marL="0" indent="0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55301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Understanding the Weighted Mean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20E9C0A3-1312-432E-9AD4-2EFD217D3EEF}" type="slidenum">
              <a:rPr 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CA" sz="1200" dirty="0">
              <a:solidFill>
                <a:srgbClr val="898989"/>
              </a:solidFill>
            </a:endParaRP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746375" y="2495550"/>
          <a:ext cx="189230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1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2495550"/>
                        <a:ext cx="189230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447675" y="3733800"/>
            <a:ext cx="838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Arial" charset="0"/>
                <a:cs typeface="Arial" charset="0"/>
              </a:rPr>
              <a:t>The mean garbage bags per house was 3.90 bags.</a:t>
            </a:r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38675" y="2716213"/>
          <a:ext cx="11239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2" name="Equation" r:id="rId5" imgW="520560" imgH="177480" progId="Equation.DSMT4">
                  <p:embed/>
                </p:oleObj>
              </mc:Choice>
              <mc:Fallback>
                <p:oleObj name="Equation" r:id="rId5" imgW="52056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2716213"/>
                        <a:ext cx="11239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280988" y="1189038"/>
            <a:ext cx="8710612" cy="14970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Find the grade point average for a student earning the following grades. Assume A = 4, B = 3, C = 2, D = 1 and  F = 0.</a:t>
            </a:r>
          </a:p>
          <a:p>
            <a:pPr marL="0" indent="0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4</a:t>
            </a:r>
          </a:p>
        </p:txBody>
      </p:sp>
      <p:sp>
        <p:nvSpPr>
          <p:cNvPr id="57349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Applying the  Weighted Mean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BD8AE5F7-CF36-4CAC-84B2-7922B55D1912}" type="slidenum">
              <a:rPr lang="en-US" sz="1200">
                <a:solidFill>
                  <a:srgbClr val="898989"/>
                </a:solidFill>
              </a:rPr>
              <a:pPr algn="r" eaLnBrk="1" hangingPunct="1"/>
              <a:t>8</a:t>
            </a:fld>
            <a:endParaRPr lang="en-CA" sz="1200" dirty="0">
              <a:solidFill>
                <a:srgbClr val="898989"/>
              </a:solidFill>
            </a:endParaRPr>
          </a:p>
        </p:txBody>
      </p:sp>
      <p:graphicFrame>
        <p:nvGraphicFramePr>
          <p:cNvPr id="57418" name="Group 74"/>
          <p:cNvGraphicFramePr>
            <a:graphicFrameLocks noGrp="1"/>
          </p:cNvGraphicFramePr>
          <p:nvPr/>
        </p:nvGraphicFramePr>
        <p:xfrm>
          <a:off x="849313" y="2286000"/>
          <a:ext cx="7456487" cy="3463927"/>
        </p:xfrm>
        <a:graphic>
          <a:graphicData uri="http://schemas.openxmlformats.org/drawingml/2006/table">
            <a:tbl>
              <a:tblPr/>
              <a:tblGrid>
                <a:gridCol w="2057400"/>
                <a:gridCol w="1295400"/>
                <a:gridCol w="1208087"/>
                <a:gridCol w="2895600"/>
              </a:tblGrid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Course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Credits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Grade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Credits ∙ Grades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(=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English Lit.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(=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Latin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 (=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Chemistry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 (= 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Government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 (=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F2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7393" name="Rectangle 49"/>
          <p:cNvSpPr>
            <a:spLocks noChangeArrowheads="1"/>
          </p:cNvSpPr>
          <p:nvPr/>
        </p:nvSpPr>
        <p:spPr bwMode="auto">
          <a:xfrm>
            <a:off x="5948363" y="4835525"/>
            <a:ext cx="1292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2 ∙ 2 = 4</a:t>
            </a:r>
          </a:p>
        </p:txBody>
      </p:sp>
      <p:sp>
        <p:nvSpPr>
          <p:cNvPr id="57419" name="Rectangle 75"/>
          <p:cNvSpPr>
            <a:spLocks noChangeArrowheads="1"/>
          </p:cNvSpPr>
          <p:nvPr/>
        </p:nvSpPr>
        <p:spPr bwMode="auto">
          <a:xfrm>
            <a:off x="5948363" y="2998788"/>
            <a:ext cx="1462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4 ∙ 4 = 16</a:t>
            </a:r>
          </a:p>
        </p:txBody>
      </p:sp>
      <p:sp>
        <p:nvSpPr>
          <p:cNvPr id="57420" name="Rectangle 76"/>
          <p:cNvSpPr>
            <a:spLocks noChangeArrowheads="1"/>
          </p:cNvSpPr>
          <p:nvPr/>
        </p:nvSpPr>
        <p:spPr bwMode="auto">
          <a:xfrm>
            <a:off x="5948363" y="3455988"/>
            <a:ext cx="1462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3 ∙ 4 = 12</a:t>
            </a:r>
          </a:p>
        </p:txBody>
      </p:sp>
      <p:sp>
        <p:nvSpPr>
          <p:cNvPr id="57421" name="Rectangle 77"/>
          <p:cNvSpPr>
            <a:spLocks noChangeArrowheads="1"/>
          </p:cNvSpPr>
          <p:nvPr/>
        </p:nvSpPr>
        <p:spPr bwMode="auto">
          <a:xfrm>
            <a:off x="5948363" y="3914775"/>
            <a:ext cx="1292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3 ∙ 2 = 6</a:t>
            </a:r>
          </a:p>
        </p:txBody>
      </p:sp>
      <p:sp>
        <p:nvSpPr>
          <p:cNvPr id="57422" name="Rectangle 78"/>
          <p:cNvSpPr>
            <a:spLocks noChangeArrowheads="1"/>
          </p:cNvSpPr>
          <p:nvPr/>
        </p:nvSpPr>
        <p:spPr bwMode="auto">
          <a:xfrm>
            <a:off x="5948363" y="4378325"/>
            <a:ext cx="1462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4 ∙ 3 = 12</a:t>
            </a:r>
          </a:p>
        </p:txBody>
      </p:sp>
      <p:sp>
        <p:nvSpPr>
          <p:cNvPr id="57423" name="Rectangle 79"/>
          <p:cNvSpPr>
            <a:spLocks noChangeArrowheads="1"/>
          </p:cNvSpPr>
          <p:nvPr/>
        </p:nvSpPr>
        <p:spPr bwMode="auto">
          <a:xfrm>
            <a:off x="6716713" y="529272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50</a:t>
            </a:r>
          </a:p>
        </p:txBody>
      </p:sp>
      <p:sp>
        <p:nvSpPr>
          <p:cNvPr id="57424" name="Rectangle 80"/>
          <p:cNvSpPr>
            <a:spLocks noChangeArrowheads="1"/>
          </p:cNvSpPr>
          <p:nvPr/>
        </p:nvSpPr>
        <p:spPr bwMode="auto">
          <a:xfrm>
            <a:off x="3248025" y="53340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 idx="4294967295"/>
          </p:nvPr>
        </p:nvSpPr>
        <p:spPr>
          <a:xfrm>
            <a:off x="381000" y="1219200"/>
            <a:ext cx="8153400" cy="149701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It is common to round grade point average to the nearest hundredth. So the grade point average for the student is rounded to 3.13.</a:t>
            </a:r>
          </a:p>
          <a:p>
            <a:pPr marL="0" indent="0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4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continued</a:t>
            </a:r>
          </a:p>
        </p:txBody>
      </p:sp>
      <p:sp>
        <p:nvSpPr>
          <p:cNvPr id="58373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Applying the Weighted Mean</a:t>
            </a:r>
          </a:p>
        </p:txBody>
      </p:sp>
      <p:sp>
        <p:nvSpPr>
          <p:cNvPr id="30" name="Slide Number Placeholder 4"/>
          <p:cNvSpPr txBox="1">
            <a:spLocks noGrp="1"/>
          </p:cNvSpPr>
          <p:nvPr/>
        </p:nvSpPr>
        <p:spPr>
          <a:xfrm>
            <a:off x="68580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 dirty="0">
                <a:solidFill>
                  <a:srgbClr val="898989"/>
                </a:solidFill>
              </a:rPr>
              <a:t>Slide </a:t>
            </a:r>
            <a:r>
              <a:rPr lang="en-US" sz="1200" dirty="0" smtClean="0">
                <a:solidFill>
                  <a:srgbClr val="898989"/>
                </a:solidFill>
              </a:rPr>
              <a:t>4-4- </a:t>
            </a:r>
            <a:fld id="{7B74971B-E586-487F-945F-F252806DD549}" type="slidenum">
              <a:rPr lang="en-US" sz="1200">
                <a:solidFill>
                  <a:srgbClr val="898989"/>
                </a:solidFill>
              </a:rPr>
              <a:pPr algn="r" eaLnBrk="1" hangingPunct="1"/>
              <a:t>9</a:t>
            </a:fld>
            <a:endParaRPr lang="en-CA" sz="1200" dirty="0">
              <a:solidFill>
                <a:srgbClr val="898989"/>
              </a:solidFill>
            </a:endParaRP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2870200" y="2716213"/>
          <a:ext cx="164623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1" name="Equation" r:id="rId3" imgW="761760" imgH="393480" progId="Equation.DSMT4">
                  <p:embed/>
                </p:oleObj>
              </mc:Choice>
              <mc:Fallback>
                <p:oleObj name="Equation" r:id="rId3" imgW="76176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716213"/>
                        <a:ext cx="1646238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502150" y="2906713"/>
          <a:ext cx="11239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2" name="Equation" r:id="rId5" imgW="520560" imgH="177480" progId="Equation.DSMT4">
                  <p:embed/>
                </p:oleObj>
              </mc:Choice>
              <mc:Fallback>
                <p:oleObj name="Equation" r:id="rId5" imgW="520560" imgH="177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2906713"/>
                        <a:ext cx="11239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898989"/>
                </a:solidFill>
                <a:latin typeface="Arial" charset="0"/>
              </a:rPr>
              <a:t> Copyright © 2010 Pearson Education, Inc.  All rights reserved.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9293</TotalTime>
  <Words>903</Words>
  <Application>Microsoft Office PowerPoint</Application>
  <PresentationFormat>On-screen Show (4:3)</PresentationFormat>
  <Paragraphs>167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4.4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© 2010 Pearson Education, Inc. All rights reserved.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10: Statistics</dc:title>
  <dc:subject>10.4: Mean, Median, and Mode</dc:subject>
  <dc:creator>Margaret L. Lial</dc:creator>
  <cp:lastModifiedBy>CSN</cp:lastModifiedBy>
  <cp:revision>337</cp:revision>
  <dcterms:created xsi:type="dcterms:W3CDTF">2000-06-05T14:57:27Z</dcterms:created>
  <dcterms:modified xsi:type="dcterms:W3CDTF">2012-12-05T18:48:24Z</dcterms:modified>
</cp:coreProperties>
</file>